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22" r:id="rId2"/>
    <p:sldId id="323" r:id="rId3"/>
    <p:sldId id="324" r:id="rId4"/>
    <p:sldId id="325" r:id="rId5"/>
    <p:sldId id="326" r:id="rId6"/>
    <p:sldId id="369" r:id="rId7"/>
    <p:sldId id="370" r:id="rId8"/>
    <p:sldId id="371" r:id="rId9"/>
    <p:sldId id="372" r:id="rId10"/>
    <p:sldId id="373" r:id="rId11"/>
    <p:sldId id="317" r:id="rId12"/>
    <p:sldId id="266" r:id="rId13"/>
    <p:sldId id="31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19" r:id="rId24"/>
    <p:sldId id="279" r:id="rId25"/>
    <p:sldId id="320" r:id="rId26"/>
    <p:sldId id="321" r:id="rId27"/>
    <p:sldId id="280" r:id="rId28"/>
    <p:sldId id="281" r:id="rId29"/>
    <p:sldId id="282" r:id="rId30"/>
    <p:sldId id="283" r:id="rId31"/>
    <p:sldId id="284" r:id="rId32"/>
    <p:sldId id="285" r:id="rId33"/>
    <p:sldId id="292" r:id="rId34"/>
    <p:sldId id="293" r:id="rId35"/>
    <p:sldId id="294" r:id="rId36"/>
    <p:sldId id="269" r:id="rId37"/>
    <p:sldId id="268" r:id="rId38"/>
    <p:sldId id="267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295" r:id="rId70"/>
    <p:sldId id="328" r:id="rId71"/>
    <p:sldId id="329" r:id="rId72"/>
    <p:sldId id="296" r:id="rId73"/>
    <p:sldId id="368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27" r:id="rId86"/>
    <p:sldId id="308" r:id="rId87"/>
    <p:sldId id="309" r:id="rId88"/>
    <p:sldId id="310" r:id="rId89"/>
    <p:sldId id="311" r:id="rId90"/>
    <p:sldId id="312" r:id="rId91"/>
    <p:sldId id="330" r:id="rId92"/>
    <p:sldId id="331" r:id="rId93"/>
    <p:sldId id="332" r:id="rId94"/>
    <p:sldId id="313" r:id="rId95"/>
    <p:sldId id="314" r:id="rId96"/>
    <p:sldId id="315" r:id="rId97"/>
    <p:sldId id="316" r:id="rId98"/>
    <p:sldId id="256" r:id="rId99"/>
    <p:sldId id="257" r:id="rId100"/>
    <p:sldId id="258" r:id="rId101"/>
    <p:sldId id="259" r:id="rId102"/>
    <p:sldId id="260" r:id="rId103"/>
    <p:sldId id="261" r:id="rId104"/>
    <p:sldId id="262" r:id="rId105"/>
    <p:sldId id="263" r:id="rId106"/>
    <p:sldId id="264" r:id="rId107"/>
    <p:sldId id="265" r:id="rId108"/>
    <p:sldId id="363" r:id="rId109"/>
    <p:sldId id="364" r:id="rId110"/>
    <p:sldId id="365" r:id="rId111"/>
    <p:sldId id="366" r:id="rId112"/>
    <p:sldId id="367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2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13099-FF4A-4F0B-AF14-40D1ACEB054A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B2614-629C-4528-8F6E-92BEE73AC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8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all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2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392B6F-8863-EC99-C945-2F029D6F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25AA8E1-E1A3-CD58-4E91-34973C7B5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149428F-F4BF-5413-5704-33E9865BC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C. Amazon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58FC99-9651-D692-AC68-C7DDE1E9D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B44E817-6CDF-B32A-5924-14700A08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9DF1D9A-7F0B-CDEB-C31D-94246DBCE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6DA57B0-2127-7A97-3103-312C7504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D. Aurora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7B1977-BD26-34B9-A521-ADDBCA701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55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0607AD-7914-39C3-BDBE-C504B42D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A1AC898-5115-BCB8-6A00-4303ACC28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221C9A2-2CA1-9A6E-62EF-4C806262C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A.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F93149-879A-BFE8-24C5-C8C83E5AC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12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AFD2E7-9613-E451-9716-68DEDE18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C9D4D51-D45C-4B90-22F7-BDD146C11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16EEB47-72E0-2CE9-F1F9-0E2E61A9F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</a:t>
            </a:r>
            <a:r>
              <a:rPr lang="en-US" sz="1200" dirty="0"/>
              <a:t> False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5843A0-C41C-C9DB-CB88-161AC35FD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8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9ADB1B-B0B5-0C68-520E-59D0CF11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032CA31-E402-4F25-F6CA-0B174B02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D3B1DFA-468F-0576-A597-44E6A6161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</a:t>
            </a:r>
            <a:r>
              <a:rPr lang="en-US" sz="1200" dirty="0"/>
              <a:t>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6E0690E-4CB2-BE3B-8E6D-40D8D331A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7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DynamoDB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7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all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</a:t>
            </a:r>
            <a:r>
              <a:rPr lang="en-US" dirty="0" err="1"/>
              <a:t>redsfhift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1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complex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0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aurora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B2614-629C-4528-8F6E-92BEE73AC54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3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42DD19-FA84-625C-BBEC-E3FBF273A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BAF5B0-8148-DC60-47C4-8E94D7244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C897D4-5BE2-B612-5C8C-B65F2DFF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380A23-6F28-47EA-2006-96E2E48E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BFF3A1-E303-ED93-CB81-C2C154F7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2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E0774C-552D-049E-E547-96E49347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15E4D8D-4C56-3038-0AD3-0C5D5471C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2D4083-B226-7BF0-A38E-EEFF5DE3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6CB424-3825-E859-CE5E-2C157CCF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97DD8F-9288-C95E-1D11-14785F67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C0AF4D-855F-D266-944D-E0CBDF5E7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95ADF3-7997-8048-3B25-003228CFE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B2C8F4-E8ED-4403-B263-DC2E568B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CA77A0-16B9-6E50-9842-387DA8BC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170990-DF27-2ADA-D8DC-52C15833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7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xmlns="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7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xmlns="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xmlns="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xmlns="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7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30E5F7-3790-E4AC-0EBC-4030E590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55F700-EED1-2CE9-56B0-93AE29A7F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22E261-4E2B-7B29-2799-051B372B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57E4E7-4F95-60D6-1C55-1EF4AB3F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A6DA69-FC4E-7118-1952-3C7E7567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6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17701-55C5-0A18-104C-892C13CD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7D711F-5419-39E3-54A9-57A584627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05471E-AFD1-B5E6-8BFE-0949D4C0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1B347A-DBE1-80D3-97CC-ADB53BAC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081F97-D50C-2569-DBF8-97077D42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3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86C4B-F949-F8B9-5C21-322A779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7AA7EB-1123-C221-487C-5F7F76EB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976FD1-5FFD-8F17-7294-2F2CEFE4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F4FED3-364A-ECC1-76DC-FC34561D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DC4838-074B-EC08-681A-E6F21455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6718E4-9AFE-3A40-7A94-D33154C8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0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CFBBDE-DBFC-21CD-9C2E-98219137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8E2038-0C40-28B7-5D69-7B6A1DFDB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BB69BD-AB13-AE07-1A57-945B3245E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64D77-1F58-5FAB-BB60-616D7139C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B734D6B-6FF7-3DDE-DFB8-EEAB4F545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853A47F-531A-5689-C9F4-AB14C4A5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9980E02-7D3B-CFD0-3F5B-C6F72BB2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DCF5903-E757-1F52-301A-999044BB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7E923-6BEA-68A6-172B-670E3D41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46859D7-F733-6D1D-3BCB-5CA261FB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C27018-E4D1-8111-D806-A44FE1CA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8B2AEA-5E8A-2032-F0DE-A148D2AB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908BC4B-23D8-A245-65E5-38CC46C4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A1E2EB5-61EB-1EC7-C146-DC01B170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25D764-3EA9-11F9-36F7-80523FBF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5654F-1890-1D7F-515A-312C7ACC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0F5D6D-9149-88EA-E56E-99E53981B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D2C845-8D55-E53E-C8E7-79E83519E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DF67DB1-EF34-6D32-6B41-D4B3654D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B386C18-BEB2-CD9D-24FE-1FC43302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D0AE4E-0C9C-27DF-19EF-7853508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A805BF-2F6C-3BB6-C806-E624AAFB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95B8DF-B935-3AC2-89A3-219644F5F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D4949C4-0005-837C-3EF0-CB88FAC40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7DD189-A232-BB49-94B3-DEC113B6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871CBF-27C9-ECCB-5527-DF55B2CF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43A811-CED3-D840-4DF2-C8C96F8F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7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0902147-34F2-3852-CFE1-FE9B171C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205792-639E-EA32-FD4F-62484B4E2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B56622-D4CB-C492-F741-4220685AF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C5C6C-0CFC-4F8B-9208-03D6B7B7016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78E48D-FA25-0AFA-1384-26777FC74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6E2E0A-5B2C-5D78-FA8F-67AAA89CF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D3F97-51B6-4F9D-8C8D-0E66D83E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/>
              <a:t>Database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28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C48A52-E9CC-66E7-5CEC-D232793B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D09781B4-C2F1-2587-8600-D6B626EF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AWS RDS Overview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C8C6DE07-2C02-67CE-CB96-52885D4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4828A823-B5A8-01A2-BDD8-D29CA184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15800BA-86E0-F940-A8E7-8E2D674825E6}"/>
              </a:ext>
            </a:extLst>
          </p:cNvPr>
          <p:cNvSpPr txBox="1"/>
          <p:nvPr/>
        </p:nvSpPr>
        <p:spPr>
          <a:xfrm>
            <a:off x="309487" y="1480261"/>
            <a:ext cx="11240088" cy="502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RDS stands for Relational Database Service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It’s a managed (</a:t>
            </a:r>
            <a:r>
              <a:rPr lang="en-US" sz="2400" b="1" dirty="0"/>
              <a:t>server-based</a:t>
            </a:r>
            <a:r>
              <a:rPr lang="en-US" sz="2400" dirty="0"/>
              <a:t>) DB service for DB use </a:t>
            </a:r>
            <a:r>
              <a:rPr lang="en-US" sz="2400" b="1" dirty="0"/>
              <a:t>SQL</a:t>
            </a:r>
            <a:r>
              <a:rPr lang="en-US" sz="2400" dirty="0"/>
              <a:t> as a query language.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create databases in the cloud that are managed by AWS with many DB Engine types: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Postgres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MySQL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MariaDB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Oracle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Microsoft SQL Server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Aurora (AWS Proprietary database ,</a:t>
            </a:r>
            <a:r>
              <a:rPr lang="en-US" sz="2000" b="1" dirty="0"/>
              <a:t>cloud optimized</a:t>
            </a:r>
            <a:r>
              <a:rPr lang="en-US" sz="2000" dirty="0"/>
              <a:t>)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73837E-1D1B-1CA2-66A4-F4147542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958" y="3993385"/>
            <a:ext cx="1998617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43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F0A389-0DED-5478-D417-9C74E0EB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44593"/>
            <a:ext cx="11549888" cy="39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79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06AB96-FA84-F592-C45E-7DB1446B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7" y="425543"/>
            <a:ext cx="11816957" cy="42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3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D37A93-3568-4C0C-040B-5E0B2506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785812"/>
            <a:ext cx="10979654" cy="32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1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4BF123-3C57-E8C6-E996-FE31043A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65" y="566456"/>
            <a:ext cx="10813143" cy="37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7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5BEAAA-7AD3-586C-38B7-296C1989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574862"/>
            <a:ext cx="10558743" cy="36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807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F8C59D-01D1-E9BF-476F-AC9B91A7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8" y="445993"/>
            <a:ext cx="11655518" cy="44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55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FF9611-59B2-847D-93D6-1A502E59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2" y="567017"/>
            <a:ext cx="12068492" cy="34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14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5DE71E-A9C7-78DA-BCAD-B38393E1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99502"/>
            <a:ext cx="10980084" cy="48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5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E5136B-F9B3-8289-A4AB-94C2AEFD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E81E36-04E8-7C53-6AC5-30D616F2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EDA28C8C-89A7-8D2D-EB6E-A5C249B5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108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:a16="http://schemas.microsoft.com/office/drawing/2014/main" xmlns="" id="{3A280AF4-66C7-C1B9-5B96-C370D6A0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A88D59-6833-98B5-C09F-0B0E810184B2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1- Which of the following Database Services is a NoSQL Database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Aurora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RDS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DynamoDB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Redshift</a:t>
            </a:r>
          </a:p>
        </p:txBody>
      </p:sp>
    </p:spTree>
    <p:extLst>
      <p:ext uri="{BB962C8B-B14F-4D97-AF65-F5344CB8AC3E}">
        <p14:creationId xmlns:p14="http://schemas.microsoft.com/office/powerpoint/2010/main" val="3239788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E43AC8-4233-C37F-51A2-6ACDF693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65E171-6259-82DB-D261-30DC8A98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93538BEA-5C18-CA06-3FFE-B9847302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109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:a16="http://schemas.microsoft.com/office/drawing/2014/main" xmlns="" id="{11705C10-9524-5A84-11D3-5202B549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4395273-11E4-83B8-C591-E6FB4E4F3DF0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2- Which relational database is a proprietary technology from AWS and is cloud-optimized?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DynamoDB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Oracle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Athena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Aurora</a:t>
            </a:r>
          </a:p>
        </p:txBody>
      </p:sp>
    </p:spTree>
    <p:extLst>
      <p:ext uri="{BB962C8B-B14F-4D97-AF65-F5344CB8AC3E}">
        <p14:creationId xmlns:p14="http://schemas.microsoft.com/office/powerpoint/2010/main" val="305834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234AEF-04D1-B8A2-19F7-71471570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704147"/>
            <a:ext cx="10723195" cy="54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3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184E34-A0E1-F780-D279-46ABD9F6E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A4A61-42F9-6506-4779-B9F7B3B2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818CA2D2-1923-ECCB-B704-76D51763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110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:a16="http://schemas.microsoft.com/office/drawing/2014/main" xmlns="" id="{D2F8A2E4-A188-0C8C-6496-72322B5C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1863406-7F85-FCC7-6524-0A7749F34E0E}"/>
              </a:ext>
            </a:extLst>
          </p:cNvPr>
          <p:cNvSpPr txBox="1"/>
          <p:nvPr/>
        </p:nvSpPr>
        <p:spPr>
          <a:xfrm>
            <a:off x="872197" y="1325563"/>
            <a:ext cx="10255348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3- You would like to set up a NoSQL database that can scale with no downtime and can handle millions of requests per second. Which AWS database is best suited for this work?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DynamoDB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RDS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Redshift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Athena</a:t>
            </a:r>
          </a:p>
        </p:txBody>
      </p:sp>
    </p:spTree>
    <p:extLst>
      <p:ext uri="{BB962C8B-B14F-4D97-AF65-F5344CB8AC3E}">
        <p14:creationId xmlns:p14="http://schemas.microsoft.com/office/powerpoint/2010/main" val="2637016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75204C-D398-257F-405E-2DAA3242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E5C73-8256-D577-1184-7D57ED4E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000140E4-101D-944A-5872-19C3C15E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111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:a16="http://schemas.microsoft.com/office/drawing/2014/main" xmlns="" id="{3525709F-184F-F537-5FFD-FB696F50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559533F-D11F-0377-9D42-0C95AFA688C2}"/>
              </a:ext>
            </a:extLst>
          </p:cNvPr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4- RDS is a Serverless database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58095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C5EAA-D41D-870B-1F03-1F71D59D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3C194C-9F35-A933-9938-61FA8AEF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928B6FF9-F835-3F6A-9DDD-8EDE1D0F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112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:a16="http://schemas.microsoft.com/office/drawing/2014/main" xmlns="" id="{9D7FFDD2-5738-A88B-126B-302B5464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5C954B-BB80-28DF-ECE4-E359117B29D0}"/>
              </a:ext>
            </a:extLst>
          </p:cNvPr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5- NoSQL Databases have flexible schemas for building modern applications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87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D103DE-BE5E-8690-7F9E-13A7A28B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06" y="660973"/>
            <a:ext cx="9443569" cy="5038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6485B5-CCBE-9038-17A5-0A0E2EE7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7" y="1954030"/>
            <a:ext cx="4716488" cy="2198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00EBAB-0AF1-683C-1122-3EDC0DA5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248" y="1624480"/>
            <a:ext cx="4391025" cy="24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9F5D97-198D-643E-79FE-19F970A3E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3319"/>
            <a:ext cx="4076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6C6C4D-2C90-C5FF-D245-1297CA67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6" y="777536"/>
            <a:ext cx="10482184" cy="51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8E6885-234E-574D-15C9-9439961E1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86" y="554684"/>
            <a:ext cx="10213114" cy="51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AC9A20-38A1-C4E7-933A-0EA75055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50" y="635598"/>
            <a:ext cx="10222589" cy="46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C33BC0-9ABE-2D07-0C6E-A8A160A2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09" y="737718"/>
            <a:ext cx="10440878" cy="45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9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AD9A88-4145-E0E2-EA5D-24C75957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98" y="398176"/>
            <a:ext cx="10099311" cy="53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0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106034-8345-D8C5-088E-602A62DC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0" y="581962"/>
            <a:ext cx="10108998" cy="49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0113E2-094D-F417-5DE1-D7F09092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0" y="471019"/>
            <a:ext cx="10229534" cy="54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9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2" y="860658"/>
            <a:ext cx="10540133" cy="55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0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ECF839-B243-01A1-C9D8-FD39039C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9" y="469614"/>
            <a:ext cx="11011760" cy="57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0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7D9307-F932-F3D6-6812-D594A611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7" y="596405"/>
            <a:ext cx="10347524" cy="548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4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F53103-5BF2-CAAB-FEE3-834D019B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6" y="500999"/>
            <a:ext cx="11006997" cy="58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4C87EF6-4D8F-96CE-FF37-05397A72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46"/>
            <a:ext cx="12192000" cy="45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58B987-0B55-C696-F258-852A2EA8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3" y="435573"/>
            <a:ext cx="10659412" cy="55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F5A01D-4F3E-304D-B997-499167BF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804862"/>
            <a:ext cx="11972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6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6622CB-B287-ADAA-8EAA-9A7220AF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00112"/>
            <a:ext cx="116776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1494EA-2903-DAFB-6BA1-0D186D6E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642780"/>
            <a:ext cx="10230318" cy="56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FA970C-9333-5264-3A48-AFEBF27E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6" y="431513"/>
            <a:ext cx="10777928" cy="55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5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63D1C94-1710-745C-0E2D-01FB995A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3" y="741231"/>
            <a:ext cx="10289577" cy="4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6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9" y="939386"/>
            <a:ext cx="10191925" cy="51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879241-284D-A930-85F8-7FCB84AC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8" y="544407"/>
            <a:ext cx="10533324" cy="50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3A16A6-6311-C9F6-DB49-54BD2005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7" y="651604"/>
            <a:ext cx="10856236" cy="55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23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F8A32B-96C1-09AC-C2BD-5CAB9839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86" y="558852"/>
            <a:ext cx="10234925" cy="51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3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069E344-0995-97AB-B0C0-22EA84F6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01" y="248977"/>
            <a:ext cx="10199479" cy="54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19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9344DE-08A4-BC20-9A0B-88F3F5AB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87" y="615299"/>
            <a:ext cx="9698559" cy="53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33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410A14-5B52-8B7A-2112-47E9BA30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54" y="668545"/>
            <a:ext cx="10469459" cy="54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75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2148C5-EEA4-1175-43ED-46783A2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7D1F5F-7024-9AE2-E41A-BBCD20FA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1: Create a Security Group for the RDS DB Instance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2: Create a DB Subnet Group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3: Create an Amazon RDS DB Instance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4: Interact with Your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30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A541D3-976C-8074-7A9E-869E981A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9" y="387162"/>
            <a:ext cx="10214722" cy="61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26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DC180A-9158-0113-3C4A-6B1FD55A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6" y="427784"/>
            <a:ext cx="9675439" cy="57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C34F04-1ED5-CB2C-63FA-B123764B2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37A1275-708A-DFC8-7961-3329BBBE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DF565E4C-62EA-CADA-0A5A-F28E01EE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7334060E-0FA3-4260-1B06-608435E1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A42AC2D-8574-8689-4D72-F8A487288F7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Search for VPC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503E69-23EB-4C69-4D0E-80EBD048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847"/>
          <a:stretch/>
        </p:blipFill>
        <p:spPr>
          <a:xfrm>
            <a:off x="0" y="0"/>
            <a:ext cx="12144375" cy="5683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0C59BA-4FA4-54A3-51C2-FA6E4A431874}"/>
              </a:ext>
            </a:extLst>
          </p:cNvPr>
          <p:cNvSpPr/>
          <p:nvPr/>
        </p:nvSpPr>
        <p:spPr>
          <a:xfrm>
            <a:off x="3222674" y="813392"/>
            <a:ext cx="237626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1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7" y="486927"/>
            <a:ext cx="10630632" cy="58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127377-6F11-15FD-9C42-82A1ECF3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B8D326-1438-E55F-39A9-41C25FE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2D97063F-47E7-880A-F3F7-35381934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22A373A9-9D25-3445-D4DF-B21912E65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76FE67E6-8061-0888-D994-74DE26AEA7D2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614984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Create a new Security Group for the DB instance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100DA8-0FFD-1AB9-2C61-5C05B10D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BA4E64C-4AB2-E967-01EF-D591A9DD424B}"/>
              </a:ext>
            </a:extLst>
          </p:cNvPr>
          <p:cNvSpPr/>
          <p:nvPr/>
        </p:nvSpPr>
        <p:spPr>
          <a:xfrm>
            <a:off x="154744" y="3221502"/>
            <a:ext cx="1227105" cy="20749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691B0C2-C892-23DB-8BFF-14A96D4A6F3D}"/>
              </a:ext>
            </a:extLst>
          </p:cNvPr>
          <p:cNvSpPr/>
          <p:nvPr/>
        </p:nvSpPr>
        <p:spPr>
          <a:xfrm>
            <a:off x="9664504" y="464234"/>
            <a:ext cx="1913207" cy="42794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4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A87CD94-6B92-41FD-8557-AC891AB9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EBFA23C-7D9E-173F-1E9E-F2ED7B63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F39F6BB-E912-AED8-B0EC-A96BF5E4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31E0A805-65BD-0DDF-D4E0-630006FF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0F8C49C7-4E00-77DB-70DA-EEBDB6805BD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Name, Description, and VPC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A81872-31BC-7CFE-8D89-13CD7E79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18170" y="17584"/>
            <a:ext cx="12144375" cy="572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9EB25B7-EDB8-E62A-7446-827CE1A8D739}"/>
              </a:ext>
            </a:extLst>
          </p:cNvPr>
          <p:cNvSpPr/>
          <p:nvPr/>
        </p:nvSpPr>
        <p:spPr>
          <a:xfrm>
            <a:off x="381000" y="2310759"/>
            <a:ext cx="2545080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B4D85AA-6F7E-7F13-5B59-B2C512CB6B59}"/>
              </a:ext>
            </a:extLst>
          </p:cNvPr>
          <p:cNvSpPr/>
          <p:nvPr/>
        </p:nvSpPr>
        <p:spPr>
          <a:xfrm>
            <a:off x="381000" y="3180227"/>
            <a:ext cx="2545080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F369D6C-1665-3367-8BD7-52A891FC9018}"/>
              </a:ext>
            </a:extLst>
          </p:cNvPr>
          <p:cNvSpPr/>
          <p:nvPr/>
        </p:nvSpPr>
        <p:spPr>
          <a:xfrm>
            <a:off x="381000" y="3927927"/>
            <a:ext cx="2545080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7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1B4B984-0F3E-57EB-2EE4-6D5A5774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079D80D-C505-A5A1-803C-01B16F88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04B567D-4BCE-2F09-0CE4-A4BA181F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3A0CF13E-C595-030A-0FA1-59A457E6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21F21CA-E119-5807-8D95-2DA14925EEA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Add a new Inbound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7A89E4-CF57-2B32-505E-D62AC483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4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7FAA2EA-6AEE-E262-387B-E0E4955E5EC2}"/>
              </a:ext>
            </a:extLst>
          </p:cNvPr>
          <p:cNvSpPr/>
          <p:nvPr/>
        </p:nvSpPr>
        <p:spPr>
          <a:xfrm>
            <a:off x="450166" y="3356365"/>
            <a:ext cx="1111348" cy="55445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9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7EB06C-4C6E-6703-3BBD-74BD334E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A302D6E-3641-8D33-072A-9AA16F9D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EB1499D-FBA4-0A74-6F1F-CE57A031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1067BB38-A906-7131-7D8A-6A8DFA69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0ABC2C82-96B7-3C99-7537-A62F3468ACB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Type, Source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96DC48-E57C-2C78-C87F-387092F6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F94FFA-B656-E604-495F-12165A675733}"/>
              </a:ext>
            </a:extLst>
          </p:cNvPr>
          <p:cNvSpPr/>
          <p:nvPr/>
        </p:nvSpPr>
        <p:spPr>
          <a:xfrm>
            <a:off x="450165" y="2457860"/>
            <a:ext cx="1828801" cy="49635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C6723D-DDA5-AEB2-54EE-E130D5336F96}"/>
              </a:ext>
            </a:extLst>
          </p:cNvPr>
          <p:cNvSpPr/>
          <p:nvPr/>
        </p:nvSpPr>
        <p:spPr>
          <a:xfrm>
            <a:off x="4768948" y="2485844"/>
            <a:ext cx="1519310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4D1375F-1507-1B1A-58B1-50B5CEB2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009EDC8-1645-FE27-240E-22BA59FF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B0A9666-5C2F-0F11-835A-20BDA88A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2FAF4E7B-DF2E-1BB0-D779-2850C1F0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9BC8B96-3ABF-EB0A-F419-C1FD5822F47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84006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Source field to be the web security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806768-8BCE-D74F-14F2-4B4F97D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5436"/>
          <a:stretch/>
        </p:blipFill>
        <p:spPr>
          <a:xfrm>
            <a:off x="18170" y="45720"/>
            <a:ext cx="12144375" cy="5697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2F448A-76FB-1B6E-0E35-93392B864878}"/>
              </a:ext>
            </a:extLst>
          </p:cNvPr>
          <p:cNvSpPr/>
          <p:nvPr/>
        </p:nvSpPr>
        <p:spPr>
          <a:xfrm>
            <a:off x="5909603" y="3429000"/>
            <a:ext cx="3009314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FF93DB-6933-F58A-E527-B92C762BBB82}"/>
              </a:ext>
            </a:extLst>
          </p:cNvPr>
          <p:cNvSpPr/>
          <p:nvPr/>
        </p:nvSpPr>
        <p:spPr>
          <a:xfrm>
            <a:off x="5909603" y="2560321"/>
            <a:ext cx="1630680" cy="3798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28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37697FA-0CF7-2510-19F4-954C0C61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3B12CC6-4AFB-288F-81DB-C4A7A3AC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4A24916-3E3E-757B-D36E-BE089508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4418789A-2028-0066-AC25-E1361070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F4548A1-93A8-3244-0FCD-FB26E909B3E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Search for 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85D4DA-29FF-9744-7574-BE75437D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4A128C5-750D-E339-8BFD-3F453C7077DF}"/>
              </a:ext>
            </a:extLst>
          </p:cNvPr>
          <p:cNvSpPr/>
          <p:nvPr/>
        </p:nvSpPr>
        <p:spPr>
          <a:xfrm>
            <a:off x="3841653" y="1313989"/>
            <a:ext cx="237626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1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F1805E-0FF9-EC1C-A248-F0FB2A7D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B65AF61-8B3A-4B7F-9F29-B6B62A34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10AD363-5063-BA97-016B-FA573D8B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DBC1FF75-11E0-8070-3871-421B4F1E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038E151-ECD1-CC66-4094-C6C626B4876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Create a DB subnet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AEEF8F-46C2-D049-05B5-4D7CFBC6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8C3135-4857-C303-6D83-6F50F305B3CE}"/>
              </a:ext>
            </a:extLst>
          </p:cNvPr>
          <p:cNvSpPr/>
          <p:nvPr/>
        </p:nvSpPr>
        <p:spPr>
          <a:xfrm>
            <a:off x="9889588" y="892177"/>
            <a:ext cx="1997612" cy="4583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4E35BC-B651-688D-E232-325F109B929A}"/>
              </a:ext>
            </a:extLst>
          </p:cNvPr>
          <p:cNvSpPr/>
          <p:nvPr/>
        </p:nvSpPr>
        <p:spPr>
          <a:xfrm>
            <a:off x="0" y="3854548"/>
            <a:ext cx="1381850" cy="2532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33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0F28E6-7869-F86C-4D2B-229631EC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E897F98-F024-BA5E-EAF9-514697F8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6F7C4B7-595F-08E7-E0C8-0BA12147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010AD12F-E6BE-3D42-96E0-60A7DDCE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6269D04A-AEBA-DD9C-C3AA-B4F54C62BEA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Name, Description, and VPC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019940-9919-CF06-A1D0-7FA3CDE0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24618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C3F17D6-D948-BFDC-65E9-BAA9C2EECD1C}"/>
              </a:ext>
            </a:extLst>
          </p:cNvPr>
          <p:cNvSpPr/>
          <p:nvPr/>
        </p:nvSpPr>
        <p:spPr>
          <a:xfrm>
            <a:off x="193716" y="1947767"/>
            <a:ext cx="3168461" cy="258202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36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4C2C89-83A6-CCF8-EE0C-B3607386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81239D6-C9A9-ED1D-D225-4A755723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1E1200F-69C2-5ED3-6A98-11DBCF91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FFDEB8FE-35B7-8BC7-D524-224DC158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7B52322-85A5-C053-CFDA-8E21D282EDC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the AZs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71DAD4-5AF2-7AC1-0CC1-95B8DC68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C1EE24-5BF8-484B-D335-F77629676BB4}"/>
              </a:ext>
            </a:extLst>
          </p:cNvPr>
          <p:cNvSpPr/>
          <p:nvPr/>
        </p:nvSpPr>
        <p:spPr>
          <a:xfrm>
            <a:off x="193717" y="1833787"/>
            <a:ext cx="2873040" cy="111486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15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8167707-4E7E-D3B6-1D82-EE3FA7FC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262CD72-3AFE-7104-9E4E-ABB8C313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654820A-1596-FD1E-CF56-25E0EE21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A012537C-7897-C536-D81F-E9DE6710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50F2033-BD35-DEA6-8869-B9DFA7B17A9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the Subnets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614717-FB2E-BA38-B45F-27A4244C7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A148355-F0B7-590E-1664-F49A726F63F2}"/>
              </a:ext>
            </a:extLst>
          </p:cNvPr>
          <p:cNvSpPr/>
          <p:nvPr/>
        </p:nvSpPr>
        <p:spPr>
          <a:xfrm>
            <a:off x="310661" y="3044327"/>
            <a:ext cx="7707923" cy="121818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17" y="237308"/>
            <a:ext cx="6809835" cy="57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6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CC08ADE-F3B3-CCA4-58B7-4D3B67FF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D17A804-4D96-8EC9-7B7A-2C4DA606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FCBD198-B3A3-42E9-4DDB-007E7A0F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ADF91539-53D6-505F-860B-42EFBE59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3A00DA1-A4B8-1071-B34F-9350FAFB7F74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Create the DB subnet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40C9311-149D-EF15-EC2B-A428846D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38686"/>
            <a:ext cx="12144375" cy="57677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32120B7-2828-0BC1-83D4-8B98796AEA60}"/>
              </a:ext>
            </a:extLst>
          </p:cNvPr>
          <p:cNvSpPr/>
          <p:nvPr/>
        </p:nvSpPr>
        <p:spPr>
          <a:xfrm>
            <a:off x="10944665" y="4691577"/>
            <a:ext cx="928467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13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FD80479-AA48-89BD-FE53-AE0A039E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5D561C1-5AD2-54C3-7B48-C58488B4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EB1B90E-B711-8352-0D4F-9E2411B7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53C352F9-93ED-6BA3-46A7-8E362A2E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040E18DE-AB62-3E96-1C72-FED9406090C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Search for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9C8310-6D67-1253-DB7F-A66A0E6A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2" b="4615"/>
          <a:stretch/>
        </p:blipFill>
        <p:spPr>
          <a:xfrm>
            <a:off x="18170" y="0"/>
            <a:ext cx="12144375" cy="5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5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A44D96-3D1F-F859-45B7-7A3E53847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A598683-C888-0BF8-FAC3-7CFB1145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E4F346F-6342-86D1-654E-52E4B692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524E5380-ED9D-0AAD-74EA-1C36EAFD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2E71D04-CEAF-06E6-60E6-80C12091456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Create a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19CDE2-BC36-67CA-E3DE-C8CC8FA1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-24619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5BF4FF-81BC-7655-6AA6-C7669A8E2DD3}"/>
              </a:ext>
            </a:extLst>
          </p:cNvPr>
          <p:cNvSpPr/>
          <p:nvPr/>
        </p:nvSpPr>
        <p:spPr>
          <a:xfrm>
            <a:off x="10301201" y="4192172"/>
            <a:ext cx="1628201" cy="61897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C7696B8-1221-87A9-7E5A-1EA49961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CF8C209-58DE-E025-C682-883073C5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2109D7A2-3054-B157-BD26-62750B1E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AF41BAEB-7CB5-6430-0FD0-DBDEDC5FE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9F9B4F4F-7336-7E85-ADDB-49D4E182423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Select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429350-EBFB-7753-0088-22764C97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1AF05D-F806-D37C-5C55-2D5C7728833C}"/>
              </a:ext>
            </a:extLst>
          </p:cNvPr>
          <p:cNvSpPr/>
          <p:nvPr/>
        </p:nvSpPr>
        <p:spPr>
          <a:xfrm>
            <a:off x="324728" y="2797880"/>
            <a:ext cx="4430151" cy="132556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99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FCCEE3-6C48-37F5-9B65-3B1D4BC1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8B08759-9C5D-5B9A-3C5B-48741A7F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45CA74A-AE32-470E-4BD1-0F4B3CDE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36665A59-C15B-1B52-6161-3C9C3010A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E344F4D-A8DE-BFD2-AC77-8C48D17F5B9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the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E2C7C0-F7C1-0E5B-6A9D-0B9685C4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29838FF-1AB2-6300-D592-AA63C4E7423C}"/>
              </a:ext>
            </a:extLst>
          </p:cNvPr>
          <p:cNvSpPr/>
          <p:nvPr/>
        </p:nvSpPr>
        <p:spPr>
          <a:xfrm>
            <a:off x="3250810" y="3356364"/>
            <a:ext cx="2845190" cy="97648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88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AEB8F3-C8D7-D3A5-1472-65A08956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CA2700D-6DF2-89D7-4FDF-04A2ADAA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3ADDC7F-C85A-C3BC-FCD0-8D6F487C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2A289073-6CED-DC82-7434-EA7D071E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F473E9A-4FE1-41EA-2AE5-C17AFF37E7F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Multi-AZ DB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214BC9-B2DF-80C6-32EC-76433C31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1740AF9-AFFE-F34A-569C-F7A146D41E62}"/>
              </a:ext>
            </a:extLst>
          </p:cNvPr>
          <p:cNvSpPr/>
          <p:nvPr/>
        </p:nvSpPr>
        <p:spPr>
          <a:xfrm>
            <a:off x="193717" y="3200236"/>
            <a:ext cx="237626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4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7EB153-D563-C4C8-626F-AFD40515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E566678-E7CD-380F-E524-3E9FACC0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E2CC9FD-03B1-8227-0745-B8846D28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F7994625-C50F-5D00-971A-B4CF1B274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E9D6046-74B3-0620-A770-8C457F526A6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name, and Password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4AFC6C-4F60-ACE9-94F0-9C6CD75D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0B4C32-727B-594F-F78B-A821137E875A}"/>
              </a:ext>
            </a:extLst>
          </p:cNvPr>
          <p:cNvSpPr/>
          <p:nvPr/>
        </p:nvSpPr>
        <p:spPr>
          <a:xfrm>
            <a:off x="193717" y="2797880"/>
            <a:ext cx="237626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1A204D-DE8F-8E30-BCF5-BD70EC461AA1}"/>
              </a:ext>
            </a:extLst>
          </p:cNvPr>
          <p:cNvSpPr/>
          <p:nvPr/>
        </p:nvSpPr>
        <p:spPr>
          <a:xfrm>
            <a:off x="193717" y="701179"/>
            <a:ext cx="237626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94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978D9DA-96F8-1A40-ED09-55644F6F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FF991A-1DFE-884A-24DB-52C1D34A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5849550-16E5-049B-42CB-89D304F8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70154935-09E2-1815-CAE4-884523FD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410C9DD0-599E-E419-0294-9BC682B52388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Select the instance class and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0FC38F-E359-4352-D439-7E60B941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1817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4CBEFD7-08AA-B8B6-1936-68448A3AB2F8}"/>
              </a:ext>
            </a:extLst>
          </p:cNvPr>
          <p:cNvSpPr/>
          <p:nvPr/>
        </p:nvSpPr>
        <p:spPr>
          <a:xfrm>
            <a:off x="360789" y="4016188"/>
            <a:ext cx="3037449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1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425A81-6237-D9EF-0EA3-A778E3BB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57E98F-4A9E-A9D8-CD88-CA4BAD32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A6D40A4-5F4F-767A-F40F-1886AFB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2F29E6D3-F305-431F-4BCF-A4B7E442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7BD769F-5B9E-58A9-88E3-2C469A49B22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storage type and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F9FB0C-C2DF-C6BF-1E22-0651AB7E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1817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AFD719D-DDF6-08BD-C65D-9743710A30AE}"/>
              </a:ext>
            </a:extLst>
          </p:cNvPr>
          <p:cNvSpPr/>
          <p:nvPr/>
        </p:nvSpPr>
        <p:spPr>
          <a:xfrm>
            <a:off x="206045" y="1716258"/>
            <a:ext cx="3037449" cy="171274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82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BB690B-B1C5-F7D6-41F4-0703ACECF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E0A1773-4456-19A4-F5B9-DB5FB6AF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903F7E51-5D6F-5E77-160F-659252AF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9DEF5A7C-86BB-47D0-70BB-0885AB6C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DF9C7197-5A4A-FC3D-B216-A61BC746C09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VPC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FCED61-490F-1FB4-88A7-5213AB80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12103D2-84E2-A4E1-286A-414DB862B9FF}"/>
              </a:ext>
            </a:extLst>
          </p:cNvPr>
          <p:cNvSpPr/>
          <p:nvPr/>
        </p:nvSpPr>
        <p:spPr>
          <a:xfrm>
            <a:off x="360789" y="3116963"/>
            <a:ext cx="3037449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5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406141-7C7F-4BCB-32E0-7F91BD55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12D7EFE4-FA18-4D95-964A-5B495C6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Databases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A1C209C3-8272-3486-1F41-53687915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BB658321-9C51-795F-CC46-9DF6A315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C799EBB-DD5E-8D4B-34AD-32FD0536550A}"/>
              </a:ext>
            </a:extLst>
          </p:cNvPr>
          <p:cNvSpPr txBox="1"/>
          <p:nvPr/>
        </p:nvSpPr>
        <p:spPr>
          <a:xfrm>
            <a:off x="309487" y="1480261"/>
            <a:ext cx="1124008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Sometimes, you want to store data in a well-structured system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a database: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structure the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build indexes to efficiently query / search through the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define relationships between your datasets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69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CB1EF58-072B-DD43-C226-2B421BC7D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11CDEBE5-8190-D5B5-35BA-4F82D817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F10FA48-A264-D321-DB2A-2F8801C6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E98363B3-DAEC-8537-C0A3-C5F6B44D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4A7C340-F563-D688-0CF8-721E4DC025F8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Select the security group (DB Security Group)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EFDABD-0BD2-DE49-7F93-12361F5BC0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9E13E7-F742-DAED-5C39-7325EC38999C}"/>
              </a:ext>
            </a:extLst>
          </p:cNvPr>
          <p:cNvSpPr/>
          <p:nvPr/>
        </p:nvSpPr>
        <p:spPr>
          <a:xfrm>
            <a:off x="234180" y="2700997"/>
            <a:ext cx="3037449" cy="92846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47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1BBD7A-399B-157F-4403-F8840787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35BDF5F-B914-903B-7E37-FF845A5E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A7ECFED-6FEA-45B5-F7AC-D7A18668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556EFB01-7E7C-FB69-8701-387C59DF2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90E68260-DCD5-FCEB-9DC7-53629380AB7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Uncheck the Enable Enhanced Monitoring field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C33B9F-38FC-9425-F93D-7A3514B8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493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122D25-8CD3-0D6D-B9B8-CAC0A0B45771}"/>
              </a:ext>
            </a:extLst>
          </p:cNvPr>
          <p:cNvSpPr/>
          <p:nvPr/>
        </p:nvSpPr>
        <p:spPr>
          <a:xfrm>
            <a:off x="234180" y="1831322"/>
            <a:ext cx="3037449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35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DD1D48-FD45-8C86-7F5E-BA3F40F57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553EDF-F6F9-73A0-A956-F045B619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4697DDA-AA30-C07F-5427-99F553B9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82DB7B2A-37E9-6681-BD5A-D7EB6FF0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92D222C-69EA-C9D6-D6A5-355A8BF2039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Uncheck the Enable auto minor version upgrade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14D7F1-A593-D884-BD44-446A621F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18170" y="6120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2DD95D-F94E-5EAE-6DEB-9B10172C90A0}"/>
              </a:ext>
            </a:extLst>
          </p:cNvPr>
          <p:cNvSpPr/>
          <p:nvPr/>
        </p:nvSpPr>
        <p:spPr>
          <a:xfrm>
            <a:off x="248247" y="1294228"/>
            <a:ext cx="3037449" cy="75757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31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975C62-4DA7-565F-7D2C-AD652025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50AB8A-4713-824C-4068-738142EB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9656E029-354E-9E4D-ACC7-E37F410A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E13AACF7-6B44-91A7-7433-B40DE920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4B126ADF-91BB-6BA4-8009-F98E2A40BDC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Wait for the DB to be created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207A45-28F1-EACC-9DE5-83738D0C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1817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839FF1-EDFA-AF0C-F8E9-6E577F55EC60}"/>
              </a:ext>
            </a:extLst>
          </p:cNvPr>
          <p:cNvSpPr/>
          <p:nvPr/>
        </p:nvSpPr>
        <p:spPr>
          <a:xfrm>
            <a:off x="5866229" y="2797881"/>
            <a:ext cx="1167618" cy="4798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36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425937E-D819-ABD5-475E-B55DD7209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16DDF1-D840-8FAC-FC14-768D84F9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BD7034F-2C44-1629-8EB0-028667C4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31E8406E-D378-83F2-4B8A-15D516702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3881B25-48A0-1264-3E9F-2234FBD71EF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Copy the Endpoint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A8C402-1BDA-85C7-D8B7-7937A479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18170" y="0"/>
            <a:ext cx="12144375" cy="5781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D958029-F997-C19A-3B03-A71F027D0449}"/>
              </a:ext>
            </a:extLst>
          </p:cNvPr>
          <p:cNvSpPr/>
          <p:nvPr/>
        </p:nvSpPr>
        <p:spPr>
          <a:xfrm>
            <a:off x="2785403" y="3044328"/>
            <a:ext cx="2208628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84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15CE79E-EE58-FD92-EAA3-E3222B60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0C6CA85-0449-E204-EF2E-23D2F149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CD2D117-F2EC-1CE8-A08E-3B203D36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44BF2466-9E39-8BF5-29B1-F397EEEF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7FE0E272-0DF8-F199-2A8B-C907C9F5DAA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Copy the Web Server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2D134D-6680-B5D6-3869-DE5A44FA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" y="0"/>
            <a:ext cx="12144375" cy="578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2A2F5A1-2A97-7D86-39EE-98906CFF91EE}"/>
              </a:ext>
            </a:extLst>
          </p:cNvPr>
          <p:cNvSpPr/>
          <p:nvPr/>
        </p:nvSpPr>
        <p:spPr>
          <a:xfrm>
            <a:off x="10185010" y="136525"/>
            <a:ext cx="1026942" cy="1809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43E56DA-2BED-BE51-028C-5D41610CF34A}"/>
              </a:ext>
            </a:extLst>
          </p:cNvPr>
          <p:cNvSpPr/>
          <p:nvPr/>
        </p:nvSpPr>
        <p:spPr>
          <a:xfrm>
            <a:off x="8489853" y="4354774"/>
            <a:ext cx="2208628" cy="3120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8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90E579F-7BBF-57E7-2D05-06542161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B534EF0-64D8-DBA7-577C-F844DF73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D8D4481-FAD9-3C00-1986-AD5576E6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07FBD642-CDA6-A261-AC8E-66E50A1B5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88887DF-B2BA-581B-CF51-6D81246EB39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Paste the IP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529652-1653-E338-2A4C-7D0DDEAF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66" b="5026"/>
          <a:stretch/>
        </p:blipFill>
        <p:spPr>
          <a:xfrm>
            <a:off x="18170" y="0"/>
            <a:ext cx="12144375" cy="57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333F0E2-E078-96B6-35B0-CCA655BB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322028F-2689-EF7B-1FFF-533FD953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1DC8A75-E8B2-9A00-6A30-6D604F9B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508F4CB7-7B94-E7E7-4D69-CC042B5F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9D12D450-4D44-7715-7850-6AD1F389045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the RDS and configure the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362F114-774C-498E-B442-D74C2F09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66" b="5436"/>
          <a:stretch/>
        </p:blipFill>
        <p:spPr>
          <a:xfrm>
            <a:off x="18170" y="0"/>
            <a:ext cx="12144375" cy="5753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E991A1F-E127-1646-2294-023A469BF67A}"/>
              </a:ext>
            </a:extLst>
          </p:cNvPr>
          <p:cNvSpPr/>
          <p:nvPr/>
        </p:nvSpPr>
        <p:spPr>
          <a:xfrm>
            <a:off x="2053882" y="930885"/>
            <a:ext cx="4262511" cy="184045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599874-FE21-7D74-AA8B-AADDE40AAC53}"/>
              </a:ext>
            </a:extLst>
          </p:cNvPr>
          <p:cNvSpPr/>
          <p:nvPr/>
        </p:nvSpPr>
        <p:spPr>
          <a:xfrm>
            <a:off x="2363372" y="112542"/>
            <a:ext cx="661182" cy="3516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3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90143A-8247-6A40-96FF-424DD2BE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184CCE3-11B7-9B2C-83FF-426688B5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410327F-04B7-4FBD-0FA9-2DF72FA7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:a16="http://schemas.microsoft.com/office/drawing/2014/main" xmlns="" id="{1D2AFD4F-C6BF-6020-F201-03B0E71E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xmlns="" id="{3D9126CD-2D98-2FC9-1E05-6AD5D9A31B34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You can access the DB and modify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FDE5BD-664D-E8F6-D08D-EC642A5D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66" b="5845"/>
          <a:stretch/>
        </p:blipFill>
        <p:spPr>
          <a:xfrm>
            <a:off x="18170" y="17585"/>
            <a:ext cx="12144375" cy="57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73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DC0AE8-37BA-19A6-9E5E-3FD8FF91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0" y="599216"/>
            <a:ext cx="10604214" cy="57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5A9AB5-2577-B39D-BCD3-0DFA4A58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07CE3EFE-83DA-1914-D252-7DCB3705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Relational Databases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DC765404-D0F2-A119-869B-23E30E96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1EF463E2-39FD-0EAD-D33D-A64F7443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A359739-4D35-1396-869F-26C7AE8F1043}"/>
              </a:ext>
            </a:extLst>
          </p:cNvPr>
          <p:cNvSpPr txBox="1"/>
          <p:nvPr/>
        </p:nvSpPr>
        <p:spPr>
          <a:xfrm>
            <a:off x="309487" y="1480261"/>
            <a:ext cx="1124008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Looks just like Excel spreadsheets, i.e., table, and links between them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use the SQL language to perform queries / lookups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B6536F-17F1-97A3-E3C6-361FDD4C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37" y="2618137"/>
            <a:ext cx="9375474" cy="32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5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6" y="324710"/>
            <a:ext cx="11244726" cy="63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98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8" y="440149"/>
            <a:ext cx="11764678" cy="61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B55913C-E5F7-1159-7386-C6580CDF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01" y="497486"/>
            <a:ext cx="10532407" cy="52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65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EA951A2-7764-3F78-07D4-FDEE578F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78252A6A-2821-DB7D-1B4C-86FB7437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DynamoDB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1B593A2A-3EA3-C9AD-0451-D268BA44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73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B87709A7-5237-7545-3148-35A2078D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44BCDAE-B2A1-2DC6-0517-9F413D88AE8E}"/>
              </a:ext>
            </a:extLst>
          </p:cNvPr>
          <p:cNvSpPr txBox="1"/>
          <p:nvPr/>
        </p:nvSpPr>
        <p:spPr>
          <a:xfrm>
            <a:off x="309487" y="1480261"/>
            <a:ext cx="11240088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Fully Managed Highly available with replication across 3 AZ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NoSQL</a:t>
            </a:r>
            <a:r>
              <a:rPr lang="en-US" sz="2400" dirty="0"/>
              <a:t> database - </a:t>
            </a:r>
            <a:r>
              <a:rPr lang="en-US" sz="2400" b="1" dirty="0"/>
              <a:t>not a relational </a:t>
            </a:r>
            <a:r>
              <a:rPr lang="en-US" sz="2400" dirty="0"/>
              <a:t>database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Scales to massive workloads, distributed “</a:t>
            </a:r>
            <a:r>
              <a:rPr lang="en-US" sz="2400" b="1" dirty="0"/>
              <a:t>serverless</a:t>
            </a:r>
            <a:r>
              <a:rPr lang="en-US" sz="2400" dirty="0"/>
              <a:t>” database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Millions of requests per seconds, trillions of row, 100s of TB of storage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61758B-B219-E722-FF3E-9F1F016B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350" y="4055365"/>
            <a:ext cx="1995225" cy="19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76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89B847-BB84-67D1-3428-2B2F121F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5" y="1181100"/>
            <a:ext cx="11357952" cy="3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3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C2C9D11-2D59-ABC0-57C7-9987D1CC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9" y="641376"/>
            <a:ext cx="10690641" cy="5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8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DF5D5D-820F-25C3-A9FF-510DB891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36" y="610692"/>
            <a:ext cx="9859795" cy="50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62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A8C8E03-4565-2C3B-D99E-ACADD55D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3" y="920020"/>
            <a:ext cx="10288016" cy="52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6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1DAE28-7CB4-32C9-23D8-85CF5F22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91" y="889026"/>
            <a:ext cx="9856254" cy="44324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5EBFF1-17C4-D138-62FB-D293590F6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84"/>
          <a:stretch/>
        </p:blipFill>
        <p:spPr>
          <a:xfrm>
            <a:off x="7760748" y="1536492"/>
            <a:ext cx="3766688" cy="43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9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C7B0A3-75B3-791E-1443-280A2A16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90" y="798693"/>
            <a:ext cx="10202290" cy="52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31FE0E-FAB5-2062-0BD6-F4AA3B3A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5FA62D0-A7C5-3EE2-EDDE-600373A9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NoSQL Databases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A4CC901D-A436-509D-78E7-99391136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EE4124DE-C2F8-38A1-11B8-2D2C825DB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F5CF486-2A93-3FAC-9BA9-41BF2E38D314}"/>
              </a:ext>
            </a:extLst>
          </p:cNvPr>
          <p:cNvSpPr txBox="1"/>
          <p:nvPr/>
        </p:nvSpPr>
        <p:spPr>
          <a:xfrm>
            <a:off x="309487" y="1480261"/>
            <a:ext cx="1124008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NoSQL = non-SQL = non relational databases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NoSQL databases are purpose built for specific data models and have flexible schemas for building modern applications.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Benefits: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Flexibility: easy to evolve data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Scalability: designed to scale-out by using distributed clusters</a:t>
            </a:r>
          </a:p>
        </p:txBody>
      </p:sp>
    </p:spTree>
    <p:extLst>
      <p:ext uri="{BB962C8B-B14F-4D97-AF65-F5344CB8AC3E}">
        <p14:creationId xmlns:p14="http://schemas.microsoft.com/office/powerpoint/2010/main" val="470550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EC6259-BF48-BA54-B89B-81B4465B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7" y="644733"/>
            <a:ext cx="10063318" cy="52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84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3DD28A-EA82-7435-980C-824BA167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4" y="489365"/>
            <a:ext cx="9881641" cy="54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2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95E048-3C2E-C50F-0BB6-6897C6B1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5" y="616236"/>
            <a:ext cx="11271446" cy="44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0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6B0FB8-0854-372D-2A81-7038903D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9" y="569627"/>
            <a:ext cx="10629585" cy="50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4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340954-8AA1-A8BC-60F7-B5E11377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1" y="583288"/>
            <a:ext cx="11218912" cy="38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15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0" y="693137"/>
            <a:ext cx="11795504" cy="5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9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D5AD0D-4B5F-3D58-83EC-5881AB8B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48" y="710158"/>
            <a:ext cx="9847289" cy="51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4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6AA225-BCD6-61D5-C53F-9FBC4F2C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9" y="695013"/>
            <a:ext cx="10251321" cy="5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9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877F4E-7887-37FB-AEEF-1EB2F01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41" y="786358"/>
            <a:ext cx="9538975" cy="51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9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44898D-0DEA-33B0-F3FF-2F22E8C3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26060"/>
            <a:ext cx="9726118" cy="49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BBA731-05E0-D47E-1A9D-679104BD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95D06E5D-438B-CCA7-BB00-FB105264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NoSQL data example: JSON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xmlns="" id="{66E524CD-E8EC-E70D-525D-354D4AB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:a16="http://schemas.microsoft.com/office/drawing/2014/main" xmlns="" id="{ECF5A904-F661-510D-A2B6-154F247A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4BDCCCF-A0C4-F53C-924B-9211405A00B3}"/>
              </a:ext>
            </a:extLst>
          </p:cNvPr>
          <p:cNvSpPr txBox="1"/>
          <p:nvPr/>
        </p:nvSpPr>
        <p:spPr>
          <a:xfrm>
            <a:off x="309487" y="1480261"/>
            <a:ext cx="11240088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JSON is a common form of data that fits into a NoSQL model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can be nested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Fields can change over time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 for new types such as arrays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901426-B9BE-47A6-5321-89D108AA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42" y="1963142"/>
            <a:ext cx="4892333" cy="45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8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A0DC9E-1D85-4531-2F63-BEF30534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54" y="602572"/>
            <a:ext cx="9828082" cy="51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06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90" y="887505"/>
            <a:ext cx="5467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38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9" y="405652"/>
            <a:ext cx="10443595" cy="53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401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2" y="448515"/>
            <a:ext cx="10895808" cy="57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360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EC8885-8CB0-EA20-1FF2-A1468A92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2" y="357421"/>
            <a:ext cx="11614098" cy="63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15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EBD384-AFF5-A132-7140-6DB340A3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502951"/>
            <a:ext cx="10942820" cy="54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048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9E8F2C-F0A4-C063-2F51-6D236E98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3" y="397473"/>
            <a:ext cx="11325693" cy="586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1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F4C934-7AF2-6EFF-F0A4-BBC3743A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7" y="597264"/>
            <a:ext cx="11297205" cy="46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904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422661-934D-DF4F-1524-6075B00C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09" y="398929"/>
            <a:ext cx="11490457" cy="41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21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C111A7-3607-DF5F-2F9A-20A29304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" y="801500"/>
            <a:ext cx="10534361" cy="35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9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652</Words>
  <Application>Microsoft Office PowerPoint</Application>
  <PresentationFormat>Widescreen</PresentationFormat>
  <Paragraphs>176</Paragraphs>
  <Slides>112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Calibri Light</vt:lpstr>
      <vt:lpstr>Open Sans</vt:lpstr>
      <vt:lpstr>Office Theme</vt:lpstr>
      <vt:lpstr>Database Section</vt:lpstr>
      <vt:lpstr>PowerPoint Presentation</vt:lpstr>
      <vt:lpstr>PowerPoint Presentation</vt:lpstr>
      <vt:lpstr>PowerPoint Presentation</vt:lpstr>
      <vt:lpstr>PowerPoint Presentation</vt:lpstr>
      <vt:lpstr>Databases</vt:lpstr>
      <vt:lpstr>Relational Databases</vt:lpstr>
      <vt:lpstr>NoSQL Databases</vt:lpstr>
      <vt:lpstr>NoSQL data example: JSON</vt:lpstr>
      <vt:lpstr>AWS RDS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Questions</vt:lpstr>
      <vt:lpstr>Questions</vt:lpstr>
      <vt:lpstr>Questions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dpa</dc:creator>
  <cp:lastModifiedBy>Microsoft account</cp:lastModifiedBy>
  <cp:revision>83</cp:revision>
  <dcterms:created xsi:type="dcterms:W3CDTF">2024-12-01T07:37:07Z</dcterms:created>
  <dcterms:modified xsi:type="dcterms:W3CDTF">2024-12-06T16:46:06Z</dcterms:modified>
</cp:coreProperties>
</file>